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74" r:id="rId7"/>
    <p:sldId id="263" r:id="rId8"/>
    <p:sldId id="264" r:id="rId9"/>
    <p:sldId id="262" r:id="rId10"/>
    <p:sldId id="265" r:id="rId11"/>
    <p:sldId id="269" r:id="rId12"/>
    <p:sldId id="270" r:id="rId13"/>
    <p:sldId id="266" r:id="rId14"/>
    <p:sldId id="267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4E7E5FB-908E-46A6-B2F6-D6E5C9C97879}" type="datetimeFigureOut">
              <a:rPr lang="ru-RU" smtClean="0"/>
              <a:pPr/>
              <a:t>21.04.2011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04835E3-7E41-49CB-9E23-0CA0D6732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462" y="857232"/>
            <a:ext cx="7239000" cy="3000396"/>
          </a:xfrm>
          <a:solidFill>
            <a:schemeClr val="accent1">
              <a:alpha val="37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5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tx2">
                      <a:lumMod val="25000"/>
                      <a:alpha val="60000"/>
                    </a:schemeClr>
                  </a:glow>
                </a:effectLst>
              </a:rPr>
              <a:t>ХИРУРГ ЛЕВИКОВА АННА ХАНАНОВНА - УЧЕНИЦА  </a:t>
            </a:r>
            <a:br>
              <a:rPr lang="ru-RU" dirty="0" smtClean="0">
                <a:ln w="5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tx2">
                      <a:lumMod val="25000"/>
                      <a:alpha val="60000"/>
                    </a:schemeClr>
                  </a:glow>
                </a:effectLst>
              </a:rPr>
            </a:br>
            <a:r>
              <a:rPr lang="ru-RU" dirty="0" smtClean="0">
                <a:ln w="5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tx2">
                      <a:lumMod val="25000"/>
                      <a:alpha val="60000"/>
                    </a:schemeClr>
                  </a:glow>
                </a:effectLst>
              </a:rPr>
              <a:t>В. Ф. ВОЙНО – ЯСЕНЕЦКОГО </a:t>
            </a:r>
            <a:br>
              <a:rPr lang="ru-RU" dirty="0" smtClean="0">
                <a:ln w="5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tx2">
                      <a:lumMod val="25000"/>
                      <a:alpha val="60000"/>
                    </a:schemeClr>
                  </a:glow>
                </a:effectLst>
              </a:rPr>
            </a:br>
            <a:r>
              <a:rPr lang="ru-RU" dirty="0" smtClean="0">
                <a:ln w="500">
                  <a:solidFill>
                    <a:schemeClr val="bg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glow rad="101600">
                    <a:schemeClr val="tx2">
                      <a:lumMod val="25000"/>
                      <a:alpha val="60000"/>
                    </a:schemeClr>
                  </a:glow>
                </a:effectLst>
              </a:rPr>
              <a:t>(СВТ. ЛУКИ) 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357694"/>
            <a:ext cx="7239000" cy="2214578"/>
          </a:xfrm>
          <a:solidFill>
            <a:schemeClr val="accent1">
              <a:alpha val="37000"/>
            </a:schemeClr>
          </a:solidFill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/>
              <a:t>                                              </a:t>
            </a:r>
            <a:r>
              <a:rPr lang="ru-RU" dirty="0" smtClean="0"/>
              <a:t>				               </a:t>
            </a:r>
            <a:r>
              <a:rPr lang="ru-RU" sz="20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dirty="0" err="1" smtClean="0"/>
              <a:t>Гадирова.Н.Г</a:t>
            </a:r>
            <a:r>
              <a:rPr lang="ru-RU" sz="2000" dirty="0" smtClean="0"/>
              <a:t>.</a:t>
            </a:r>
          </a:p>
          <a:p>
            <a:pPr lvl="1">
              <a:buNone/>
            </a:pPr>
            <a:r>
              <a:rPr lang="ru-RU" sz="2000" dirty="0" smtClean="0"/>
              <a:t>		</a:t>
            </a:r>
          </a:p>
          <a:p>
            <a:pPr lvl="1">
              <a:buNone/>
            </a:pPr>
            <a:r>
              <a:rPr lang="ru-RU" sz="20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Научный руководитель</a:t>
            </a:r>
            <a:r>
              <a:rPr lang="ru-RU" sz="2000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rPr>
              <a:t>: </a:t>
            </a:r>
            <a:r>
              <a:rPr lang="ru-RU" sz="2000" b="1" dirty="0" smtClean="0"/>
              <a:t>профессор В.П.Смекалов</a:t>
            </a:r>
          </a:p>
          <a:p>
            <a:pPr>
              <a:buNone/>
            </a:pPr>
            <a:endParaRPr lang="ru-RU" dirty="0" smtClean="0"/>
          </a:p>
          <a:p>
            <a:endParaRPr lang="ru-RU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7553356" cy="5955694"/>
          </a:xfrm>
          <a:solidFill>
            <a:schemeClr val="accent1">
              <a:alpha val="37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В ЧИТИНСКОМ МЕДИЦИНСКОМ ИНСТИТУТЕ:</a:t>
            </a:r>
          </a:p>
          <a:p>
            <a:r>
              <a:rPr lang="ru-RU" b="1" i="1" dirty="0" smtClean="0"/>
              <a:t>Высококвалифицированный специалист с глубокими разносторонними знаниями, </a:t>
            </a:r>
          </a:p>
          <a:p>
            <a:pPr lvl="1"/>
            <a:r>
              <a:rPr lang="ru-RU" b="1" i="1" dirty="0" smtClean="0"/>
              <a:t>владела хирургической техникой и широким диапазоном  хирургических вмешательств. Руководила первичной специализацией по хирургии сельских врачей Читинской области. </a:t>
            </a:r>
          </a:p>
          <a:p>
            <a:pPr lvl="1"/>
            <a:r>
              <a:rPr lang="ru-RU" b="1" i="1" dirty="0" smtClean="0"/>
              <a:t>Такую характеристику давал </a:t>
            </a:r>
            <a:r>
              <a:rPr lang="ru-RU" b="1" i="1" dirty="0" err="1" smtClean="0"/>
              <a:t>В.А.Коханский</a:t>
            </a:r>
            <a:r>
              <a:rPr lang="ru-RU" b="1" i="1" dirty="0" smtClean="0"/>
              <a:t>. </a:t>
            </a:r>
          </a:p>
          <a:p>
            <a:r>
              <a:rPr lang="ru-RU" b="1" i="1" dirty="0" smtClean="0"/>
              <a:t>Под рук. проф. В.В.Попова </a:t>
            </a:r>
            <a:r>
              <a:rPr lang="ru-RU" b="1" i="1" dirty="0" err="1" smtClean="0"/>
              <a:t>А.Х.Левикова</a:t>
            </a:r>
            <a:r>
              <a:rPr lang="ru-RU" b="1" i="1" dirty="0" smtClean="0"/>
              <a:t> изучила клинику и морфологическое строение щитовидных желез при зобе у жителей Читинской области в 96 случаях</a:t>
            </a:r>
            <a:r>
              <a:rPr lang="ru-RU" b="1" dirty="0" smtClean="0"/>
              <a:t>. </a:t>
            </a:r>
            <a:endParaRPr lang="ru-RU" b="1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8000" contrast="26000"/>
          </a:blip>
          <a:srcRect/>
          <a:stretch>
            <a:fillRect/>
          </a:stretch>
        </p:blipFill>
        <p:spPr bwMode="auto">
          <a:xfrm>
            <a:off x="357158" y="285750"/>
            <a:ext cx="7429552" cy="617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928794" y="785794"/>
            <a:ext cx="33575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lum bright="-11000" contrast="33000"/>
          </a:blip>
          <a:srcRect/>
          <a:stretch>
            <a:fillRect/>
          </a:stretch>
        </p:blipFill>
        <p:spPr bwMode="auto">
          <a:xfrm>
            <a:off x="642910" y="285728"/>
            <a:ext cx="685804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286380" y="5429264"/>
            <a:ext cx="13573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857488" y="5715016"/>
            <a:ext cx="128588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7410480" cy="609857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lum bright="-12000" contrast="25000"/>
          </a:blip>
          <a:srcRect/>
          <a:stretch>
            <a:fillRect/>
          </a:stretch>
        </p:blipFill>
        <p:spPr bwMode="auto">
          <a:xfrm>
            <a:off x="-1" y="726046"/>
            <a:ext cx="4223085" cy="598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print">
            <a:lum bright="-8000" contrast="27000"/>
          </a:blip>
          <a:srcRect b="37363"/>
          <a:stretch>
            <a:fillRect/>
          </a:stretch>
        </p:blipFill>
        <p:spPr bwMode="auto">
          <a:xfrm>
            <a:off x="4286248" y="714356"/>
            <a:ext cx="4643438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143504" y="785794"/>
            <a:ext cx="17859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546" y="71414"/>
            <a:ext cx="4281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СТРАНИЦЫ ЛИЧНОГО ДЕЛА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5345723" y="4495676"/>
            <a:ext cx="3502855" cy="287339"/>
          </a:xfrm>
          <a:custGeom>
            <a:avLst/>
            <a:gdLst>
              <a:gd name="connsiteX0" fmla="*/ 0 w 3502855"/>
              <a:gd name="connsiteY0" fmla="*/ 287339 h 287339"/>
              <a:gd name="connsiteX1" fmla="*/ 365760 w 3502855"/>
              <a:gd name="connsiteY1" fmla="*/ 273272 h 287339"/>
              <a:gd name="connsiteX2" fmla="*/ 407963 w 3502855"/>
              <a:gd name="connsiteY2" fmla="*/ 245136 h 287339"/>
              <a:gd name="connsiteX3" fmla="*/ 492369 w 3502855"/>
              <a:gd name="connsiteY3" fmla="*/ 217001 h 287339"/>
              <a:gd name="connsiteX4" fmla="*/ 534572 w 3502855"/>
              <a:gd name="connsiteY4" fmla="*/ 202933 h 287339"/>
              <a:gd name="connsiteX5" fmla="*/ 1041009 w 3502855"/>
              <a:gd name="connsiteY5" fmla="*/ 188866 h 287339"/>
              <a:gd name="connsiteX6" fmla="*/ 1181686 w 3502855"/>
              <a:gd name="connsiteY6" fmla="*/ 174798 h 287339"/>
              <a:gd name="connsiteX7" fmla="*/ 1322363 w 3502855"/>
              <a:gd name="connsiteY7" fmla="*/ 146662 h 287339"/>
              <a:gd name="connsiteX8" fmla="*/ 1491175 w 3502855"/>
              <a:gd name="connsiteY8" fmla="*/ 132595 h 287339"/>
              <a:gd name="connsiteX9" fmla="*/ 1800665 w 3502855"/>
              <a:gd name="connsiteY9" fmla="*/ 104459 h 287339"/>
              <a:gd name="connsiteX10" fmla="*/ 2250831 w 3502855"/>
              <a:gd name="connsiteY10" fmla="*/ 90392 h 287339"/>
              <a:gd name="connsiteX11" fmla="*/ 2644726 w 3502855"/>
              <a:gd name="connsiteY11" fmla="*/ 48189 h 287339"/>
              <a:gd name="connsiteX12" fmla="*/ 3137095 w 3502855"/>
              <a:gd name="connsiteY12" fmla="*/ 48189 h 287339"/>
              <a:gd name="connsiteX13" fmla="*/ 3207434 w 3502855"/>
              <a:gd name="connsiteY13" fmla="*/ 62256 h 287339"/>
              <a:gd name="connsiteX14" fmla="*/ 3249637 w 3502855"/>
              <a:gd name="connsiteY14" fmla="*/ 76324 h 287339"/>
              <a:gd name="connsiteX15" fmla="*/ 3502855 w 3502855"/>
              <a:gd name="connsiteY15" fmla="*/ 76324 h 28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02855" h="287339">
                <a:moveTo>
                  <a:pt x="0" y="287339"/>
                </a:moveTo>
                <a:cubicBezTo>
                  <a:pt x="121920" y="282650"/>
                  <a:pt x="244398" y="285827"/>
                  <a:pt x="365760" y="273272"/>
                </a:cubicBezTo>
                <a:cubicBezTo>
                  <a:pt x="382578" y="271532"/>
                  <a:pt x="392513" y="252003"/>
                  <a:pt x="407963" y="245136"/>
                </a:cubicBezTo>
                <a:cubicBezTo>
                  <a:pt x="435064" y="233091"/>
                  <a:pt x="464234" y="226379"/>
                  <a:pt x="492369" y="217001"/>
                </a:cubicBezTo>
                <a:cubicBezTo>
                  <a:pt x="506437" y="212312"/>
                  <a:pt x="519749" y="203345"/>
                  <a:pt x="534572" y="202933"/>
                </a:cubicBezTo>
                <a:lnTo>
                  <a:pt x="1041009" y="188866"/>
                </a:lnTo>
                <a:cubicBezTo>
                  <a:pt x="1087901" y="184177"/>
                  <a:pt x="1135081" y="181789"/>
                  <a:pt x="1181686" y="174798"/>
                </a:cubicBezTo>
                <a:cubicBezTo>
                  <a:pt x="1228978" y="167704"/>
                  <a:pt x="1274707" y="150633"/>
                  <a:pt x="1322363" y="146662"/>
                </a:cubicBezTo>
                <a:lnTo>
                  <a:pt x="1491175" y="132595"/>
                </a:lnTo>
                <a:cubicBezTo>
                  <a:pt x="1577344" y="124762"/>
                  <a:pt x="1717521" y="108238"/>
                  <a:pt x="1800665" y="104459"/>
                </a:cubicBezTo>
                <a:cubicBezTo>
                  <a:pt x="1950639" y="97642"/>
                  <a:pt x="2100776" y="95081"/>
                  <a:pt x="2250831" y="90392"/>
                </a:cubicBezTo>
                <a:cubicBezTo>
                  <a:pt x="2433207" y="29599"/>
                  <a:pt x="2305610" y="63603"/>
                  <a:pt x="2644726" y="48189"/>
                </a:cubicBezTo>
                <a:cubicBezTo>
                  <a:pt x="2837480" y="0"/>
                  <a:pt x="2716394" y="24817"/>
                  <a:pt x="3137095" y="48189"/>
                </a:cubicBezTo>
                <a:cubicBezTo>
                  <a:pt x="3160969" y="49515"/>
                  <a:pt x="3184237" y="56457"/>
                  <a:pt x="3207434" y="62256"/>
                </a:cubicBezTo>
                <a:cubicBezTo>
                  <a:pt x="3221820" y="65852"/>
                  <a:pt x="3234825" y="75619"/>
                  <a:pt x="3249637" y="76324"/>
                </a:cubicBezTo>
                <a:cubicBezTo>
                  <a:pt x="3333947" y="80339"/>
                  <a:pt x="3418449" y="76324"/>
                  <a:pt x="3502855" y="7632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7481918" cy="6170008"/>
          </a:xfrm>
        </p:spPr>
        <p:txBody>
          <a:bodyPr/>
          <a:lstStyle/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4000" contrast="30000"/>
          </a:blip>
          <a:srcRect t="18182"/>
          <a:stretch>
            <a:fillRect/>
          </a:stretch>
        </p:blipFill>
        <p:spPr bwMode="auto">
          <a:xfrm>
            <a:off x="214282" y="857232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0"/>
            <a:ext cx="850109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Трудовая деятельность</a:t>
            </a:r>
            <a:endParaRPr lang="ru-RU" sz="4800" b="1" dirty="0">
              <a:ln w="11430"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7858180" cy="6098570"/>
          </a:xfrm>
          <a:solidFill>
            <a:schemeClr val="accent1">
              <a:alpha val="37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показала преобладание узловатой формы зоба с </a:t>
            </a:r>
            <a:r>
              <a:rPr lang="ru-RU" b="1" i="1" dirty="0" err="1" smtClean="0"/>
              <a:t>гипертиреоидными</a:t>
            </a:r>
            <a:r>
              <a:rPr lang="ru-RU" b="1" i="1" dirty="0" smtClean="0"/>
              <a:t> проявлениями </a:t>
            </a:r>
            <a:r>
              <a:rPr lang="en-US" b="1" i="1" dirty="0" smtClean="0"/>
              <a:t>III</a:t>
            </a:r>
            <a:r>
              <a:rPr lang="ru-RU" b="1" i="1" dirty="0" smtClean="0"/>
              <a:t>  степени и отсутствие полного соответствия между клиническими проявлениями и гистологической картиной. </a:t>
            </a:r>
          </a:p>
          <a:p>
            <a:r>
              <a:rPr lang="ru-RU" b="1" i="1" dirty="0" smtClean="0"/>
              <a:t>Проводила клинико-экспериментальное исследование по  изучению «Путей снижения летальности при химических ожогах желудка и пищевода». </a:t>
            </a:r>
          </a:p>
          <a:p>
            <a:pPr lvl="1"/>
            <a:r>
              <a:rPr lang="ru-RU" b="1" i="1" dirty="0" smtClean="0"/>
              <a:t>Проанализировала 373 случая производственного травматизма за 1957-1961 годы в угольной промышленности Забайкалья (шахта «Малютка» треста «</a:t>
            </a:r>
            <a:r>
              <a:rPr lang="ru-RU" b="1" i="1" dirty="0" err="1" smtClean="0"/>
              <a:t>Забайкалуголь</a:t>
            </a:r>
            <a:r>
              <a:rPr lang="ru-RU" b="1" i="1" dirty="0" smtClean="0"/>
              <a:t>») </a:t>
            </a:r>
          </a:p>
          <a:p>
            <a:r>
              <a:rPr lang="ru-RU" b="1" i="1" dirty="0" smtClean="0"/>
              <a:t>Автор более 20 научных и учебно-методических работ. Награждена медалью «За победу над Германией в Великой Отечественной войне 1941-1945гг»,      </a:t>
            </a:r>
          </a:p>
          <a:p>
            <a:pPr>
              <a:buNone/>
            </a:pPr>
            <a:r>
              <a:rPr lang="ru-RU" b="1" i="1" dirty="0" smtClean="0"/>
              <a:t>	юбилейными медалями.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7410480" cy="6098570"/>
          </a:xfrm>
          <a:solidFill>
            <a:schemeClr val="accent1">
              <a:alpha val="37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Выводы: </a:t>
            </a:r>
          </a:p>
          <a:p>
            <a:pPr lvl="0"/>
            <a:r>
              <a:rPr lang="ru-RU" b="1" i="1" dirty="0" smtClean="0"/>
              <a:t>Впервые исследован красноярский период работы военврача </a:t>
            </a:r>
            <a:r>
              <a:rPr lang="ru-RU" b="1" i="1" dirty="0" err="1" smtClean="0"/>
              <a:t>Левиковой</a:t>
            </a:r>
            <a:r>
              <a:rPr lang="ru-RU" b="1" i="1" dirty="0" smtClean="0"/>
              <a:t> А.Х. , показана  совместная работа с профессором </a:t>
            </a:r>
            <a:r>
              <a:rPr lang="ru-RU" b="1" i="1" dirty="0" err="1" smtClean="0"/>
              <a:t>В.Ф.Войно-Ясенецким</a:t>
            </a:r>
            <a:r>
              <a:rPr lang="ru-RU" b="1" i="1" dirty="0" smtClean="0"/>
              <a:t> (</a:t>
            </a:r>
            <a:r>
              <a:rPr lang="ru-RU" b="1" i="1" dirty="0" err="1" smtClean="0"/>
              <a:t>Свт</a:t>
            </a:r>
            <a:r>
              <a:rPr lang="ru-RU" b="1" i="1" dirty="0" smtClean="0"/>
              <a:t>. Лука) в ЭГ 1515.</a:t>
            </a:r>
          </a:p>
          <a:p>
            <a:pPr lvl="0"/>
            <a:r>
              <a:rPr lang="ru-RU" b="1" i="1" dirty="0" smtClean="0"/>
              <a:t>Левикова А.Х. прошла боевой путь врача-хирурга  в годы ВОВ, в послевоенные годы, способствовала развитию хирургии в Забайкалье и созданию курса военно-полевой хирургии в ЧГМА (ЧГМИ).</a:t>
            </a:r>
          </a:p>
          <a:p>
            <a:pPr lvl="0"/>
            <a:r>
              <a:rPr lang="ru-RU" b="1" i="1" dirty="0" smtClean="0"/>
              <a:t>Представленная информация может быть использована в учебном процессе (история медицины),  для проведения воспитательной работы со студентами.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28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4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214414" y="0"/>
            <a:ext cx="7239000" cy="12480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Спасибо за внимание!</a:t>
            </a:r>
            <a:endParaRPr lang="ru-RU" sz="5400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  <a:solidFill>
            <a:schemeClr val="accent1">
              <a:alpha val="37000"/>
            </a:schemeClr>
          </a:solidFill>
        </p:spPr>
        <p:txBody>
          <a:bodyPr/>
          <a:lstStyle/>
          <a:p>
            <a:r>
              <a:rPr lang="ru-RU" i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Цель исследования:  </a:t>
            </a:r>
            <a:r>
              <a:rPr lang="ru-RU" i="1" dirty="0" smtClean="0"/>
              <a:t>Изучить военную биографию и научный вклад хирурга доцента кафедры госпитальной хирургии ЧГМИ </a:t>
            </a:r>
            <a:r>
              <a:rPr lang="ru-RU" i="1" dirty="0" err="1" smtClean="0"/>
              <a:t>Левиковой</a:t>
            </a:r>
            <a:r>
              <a:rPr lang="ru-RU" i="1" dirty="0" smtClean="0"/>
              <a:t> А. Х.</a:t>
            </a:r>
          </a:p>
          <a:p>
            <a:r>
              <a:rPr lang="ru-RU" i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glow rad="101600">
                    <a:schemeClr val="accent5">
                      <a:lumMod val="50000"/>
                      <a:alpha val="60000"/>
                    </a:schemeClr>
                  </a:glow>
                </a:effectLst>
              </a:rPr>
              <a:t>Материалы и методы исследования: </a:t>
            </a:r>
          </a:p>
          <a:p>
            <a:pPr lvl="1"/>
            <a:r>
              <a:rPr lang="ru-RU" i="1" dirty="0" smtClean="0"/>
              <a:t>личное дело № 640 (архив ЧГМА), </a:t>
            </a:r>
          </a:p>
          <a:p>
            <a:pPr lvl="1"/>
            <a:r>
              <a:rPr lang="ru-RU" i="1" dirty="0" smtClean="0"/>
              <a:t>библиографические указатели трудов сотрудников ЧГМИ-ЧГМА, </a:t>
            </a:r>
          </a:p>
          <a:p>
            <a:pPr lvl="1"/>
            <a:r>
              <a:rPr lang="ru-RU" i="1" dirty="0" smtClean="0"/>
              <a:t>опубликованные статьи из научных журналов. </a:t>
            </a:r>
            <a:endParaRPr lang="ru-RU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викова АХ из личного дел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839" t="1185" r="1613" b="4000"/>
          <a:stretch>
            <a:fillRect/>
          </a:stretch>
        </p:blipFill>
        <p:spPr>
          <a:xfrm>
            <a:off x="4929190" y="500042"/>
            <a:ext cx="3929091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-32" y="1220349"/>
            <a:ext cx="4786346" cy="4708981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i="1" dirty="0" smtClean="0"/>
              <a:t>  Доцент </a:t>
            </a:r>
            <a:r>
              <a:rPr lang="ru-RU" sz="2000" b="1" i="1" dirty="0"/>
              <a:t>Левикова А.Х. </a:t>
            </a:r>
            <a:endParaRPr lang="ru-RU" sz="2000" b="1" i="1" dirty="0" smtClean="0"/>
          </a:p>
          <a:p>
            <a:r>
              <a:rPr lang="ru-RU" sz="2000" b="1" i="1" dirty="0" smtClean="0"/>
              <a:t>(</a:t>
            </a:r>
            <a:r>
              <a:rPr lang="ru-RU" sz="2000" b="1" i="1" dirty="0"/>
              <a:t>1908-?), окончила лечебный факультет Днепропетровского медицинского института в 1931 году. </a:t>
            </a:r>
            <a:endParaRPr lang="ru-RU" sz="2000" b="1" i="1" dirty="0" smtClean="0"/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/>
              <a:t> врач </a:t>
            </a:r>
            <a:r>
              <a:rPr lang="ru-RU" sz="2000" b="1" i="1" dirty="0" err="1"/>
              <a:t>медсанцеха</a:t>
            </a:r>
            <a:r>
              <a:rPr lang="ru-RU" sz="2000" b="1" i="1" dirty="0"/>
              <a:t> завода им. </a:t>
            </a:r>
            <a:r>
              <a:rPr lang="ru-RU" sz="2000" b="1" i="1" dirty="0" smtClean="0"/>
              <a:t>В.И.Ленина(1933</a:t>
            </a:r>
            <a:r>
              <a:rPr lang="ru-RU" sz="2000" b="1" i="1" dirty="0"/>
              <a:t>, Днепропетровск), </a:t>
            </a:r>
            <a:r>
              <a:rPr lang="ru-RU" sz="2000" b="1" i="1" dirty="0" smtClean="0"/>
              <a:t>хирург </a:t>
            </a:r>
            <a:r>
              <a:rPr lang="ru-RU" sz="2000" b="1" i="1" dirty="0"/>
              <a:t>поликлиники и больницы с. Дневки Днепропетровской области (1934).  </a:t>
            </a:r>
            <a:endParaRPr lang="ru-RU" sz="2000" b="1" i="1" dirty="0" smtClean="0"/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/>
              <a:t> Интернатура в </a:t>
            </a:r>
            <a:r>
              <a:rPr lang="ru-RU" sz="2000" b="1" i="1" dirty="0"/>
              <a:t>хирургической клинике (1938) </a:t>
            </a:r>
            <a:endParaRPr lang="ru-RU" sz="2000" b="1" i="1" dirty="0" smtClean="0"/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/>
              <a:t> Аспирантура </a:t>
            </a:r>
            <a:r>
              <a:rPr lang="ru-RU" sz="2000" b="1" i="1" dirty="0"/>
              <a:t>на кафедре общей хирургии Днепропетровского мединститута (1941).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324129"/>
            <a:ext cx="4435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glow rad="101600">
                    <a:schemeClr val="accent1">
                      <a:lumMod val="75000"/>
                      <a:alpha val="40000"/>
                    </a:schemeClr>
                  </a:glow>
                </a:effectLst>
              </a:rPr>
              <a:t>ДО ВОЙНЫ 1941-1945 гг</a:t>
            </a:r>
            <a:endParaRPr lang="ru-RU" sz="2800" b="1" dirty="0">
              <a:solidFill>
                <a:srgbClr val="FFC000"/>
              </a:solidFill>
              <a:effectLst>
                <a:glow rad="101600">
                  <a:schemeClr val="accent1">
                    <a:lumMod val="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1000" contrast="30000"/>
          </a:blip>
          <a:srcRect l="1667" b="1235"/>
          <a:stretch>
            <a:fillRect/>
          </a:stretch>
        </p:blipFill>
        <p:spPr bwMode="auto">
          <a:xfrm>
            <a:off x="4714876" y="285728"/>
            <a:ext cx="4286280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357166"/>
            <a:ext cx="4572032" cy="5632311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i="1" dirty="0" smtClean="0"/>
              <a:t>  Участник </a:t>
            </a:r>
            <a:r>
              <a:rPr lang="ru-RU" sz="2000" b="1" i="1" dirty="0"/>
              <a:t>ВОВ, военврач  </a:t>
            </a:r>
            <a:r>
              <a:rPr lang="en-US" sz="2000" b="1" i="1" dirty="0"/>
              <a:t>III</a:t>
            </a:r>
            <a:r>
              <a:rPr lang="ru-RU" sz="2000" b="1" i="1" dirty="0"/>
              <a:t>  ранга: </a:t>
            </a:r>
            <a:endParaRPr lang="ru-RU" sz="2000" b="1" i="1" dirty="0" smtClean="0"/>
          </a:p>
          <a:p>
            <a:pPr lvl="1">
              <a:buFont typeface="Wingdings" pitchFamily="2" charset="2"/>
              <a:buChar char="q"/>
            </a:pPr>
            <a:r>
              <a:rPr lang="ru-RU" sz="2000" b="1" i="1" dirty="0" smtClean="0"/>
              <a:t>  с </a:t>
            </a:r>
            <a:r>
              <a:rPr lang="ru-RU" sz="2000" b="1" i="1" dirty="0"/>
              <a:t>декабря 1941 ведущий хирург ЭГ 1789 (г</a:t>
            </a:r>
            <a:r>
              <a:rPr lang="ru-RU" sz="2000" b="1" i="1" dirty="0" smtClean="0"/>
              <a:t>. Днепропетровск</a:t>
            </a:r>
            <a:r>
              <a:rPr lang="ru-RU" sz="2000" b="1" i="1" dirty="0"/>
              <a:t>), </a:t>
            </a:r>
            <a:endParaRPr lang="ru-RU" sz="2000" b="1" i="1" dirty="0" smtClean="0"/>
          </a:p>
          <a:p>
            <a:pPr lvl="1">
              <a:buFont typeface="Wingdings" pitchFamily="2" charset="2"/>
              <a:buChar char="q"/>
            </a:pPr>
            <a:r>
              <a:rPr lang="ru-RU" sz="2000" b="1" i="1" dirty="0" smtClean="0"/>
              <a:t> направлена </a:t>
            </a:r>
            <a:r>
              <a:rPr lang="ru-RU" sz="2000" b="1" i="1" dirty="0"/>
              <a:t>в распоряжение Красноярского </a:t>
            </a:r>
            <a:r>
              <a:rPr lang="ru-RU" sz="2000" b="1" i="1" dirty="0" err="1"/>
              <a:t>Крайздравотдела</a:t>
            </a:r>
            <a:r>
              <a:rPr lang="ru-RU" sz="2000" b="1" i="1" dirty="0"/>
              <a:t> (распоряжение </a:t>
            </a:r>
            <a:r>
              <a:rPr lang="ru-RU" sz="2000" b="1" i="1" dirty="0" err="1"/>
              <a:t>Сан.Упр.СибВО</a:t>
            </a:r>
            <a:r>
              <a:rPr lang="ru-RU" sz="2000" b="1" i="1" dirty="0"/>
              <a:t> от 28.12.41 г.) </a:t>
            </a:r>
            <a:endParaRPr lang="ru-RU" sz="2000" b="1" i="1" dirty="0" smtClean="0"/>
          </a:p>
          <a:p>
            <a:pPr lvl="1">
              <a:buFont typeface="Wingdings" pitchFamily="2" charset="2"/>
              <a:buChar char="q"/>
            </a:pPr>
            <a:r>
              <a:rPr lang="ru-RU" sz="2000" b="1" i="1" dirty="0" smtClean="0"/>
              <a:t>   </a:t>
            </a:r>
            <a:r>
              <a:rPr lang="ru-RU" sz="2000" b="1" i="1" dirty="0"/>
              <a:t>работала под руководством ведущего хирурга проф. В.Ф. </a:t>
            </a:r>
            <a:r>
              <a:rPr lang="ru-RU" sz="2000" b="1" i="1" dirty="0" err="1"/>
              <a:t>Войно-Ясенецкого</a:t>
            </a:r>
            <a:r>
              <a:rPr lang="ru-RU" sz="2000" b="1" i="1" dirty="0"/>
              <a:t>. </a:t>
            </a:r>
            <a:endParaRPr lang="ru-RU" sz="2000" b="1" i="1" dirty="0" smtClean="0"/>
          </a:p>
          <a:p>
            <a:pPr lvl="1">
              <a:buFont typeface="Wingdings" pitchFamily="2" charset="2"/>
              <a:buChar char="q"/>
            </a:pPr>
            <a:r>
              <a:rPr lang="ru-RU" sz="2000" b="1" i="1" dirty="0" smtClean="0"/>
              <a:t>    С </a:t>
            </a:r>
            <a:r>
              <a:rPr lang="ru-RU" sz="2000" b="1" i="1" dirty="0"/>
              <a:t>1944 начальник хирургического отделения и ведущим хирургом  ЭГ 1515, (г. Красноярск).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929618" cy="6170008"/>
          </a:xfrm>
          <a:solidFill>
            <a:schemeClr val="accent1">
              <a:alpha val="37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C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За годы Великой Отечественной войны ею </a:t>
            </a:r>
          </a:p>
          <a:p>
            <a:r>
              <a:rPr lang="ru-RU" sz="2800" b="1" dirty="0" smtClean="0"/>
              <a:t>собран и проанализирован клинический материал 200 случаев огнестрельного остеомиелита таза. </a:t>
            </a:r>
          </a:p>
          <a:p>
            <a:r>
              <a:rPr lang="ru-RU" sz="2800" b="1" dirty="0" smtClean="0"/>
              <a:t>разработаны методики оперативного вмешательства при этих тяжелых повреждениях, </a:t>
            </a:r>
          </a:p>
          <a:p>
            <a:pPr lvl="1"/>
            <a:r>
              <a:rPr lang="ru-RU" sz="2400" b="1" dirty="0" smtClean="0"/>
              <a:t>снижена смертность до 6,5-7,5%. </a:t>
            </a:r>
          </a:p>
          <a:p>
            <a:r>
              <a:rPr lang="ru-RU" sz="2800" b="1" dirty="0" smtClean="0"/>
              <a:t>Дана новая классификация,  основанная </a:t>
            </a:r>
          </a:p>
          <a:p>
            <a:pPr lvl="1"/>
            <a:r>
              <a:rPr lang="ru-RU" sz="2500" b="1" dirty="0" smtClean="0"/>
              <a:t>на анатомической локализации</a:t>
            </a:r>
          </a:p>
          <a:p>
            <a:pPr lvl="1"/>
            <a:r>
              <a:rPr lang="ru-RU" sz="2800" b="1" dirty="0" smtClean="0"/>
              <a:t>клиническом течении </a:t>
            </a:r>
          </a:p>
          <a:p>
            <a:pPr lvl="1"/>
            <a:r>
              <a:rPr lang="ru-RU" sz="2800" b="1" dirty="0" smtClean="0"/>
              <a:t>патологоанатомических изменениях в костях  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7196166" cy="6170008"/>
          </a:xfrm>
          <a:solidFill>
            <a:schemeClr val="accent1">
              <a:alpha val="37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/>
              <a:t>защита диссертации «Огнестрельные остеомиелиты таза» (Москва, 1953). </a:t>
            </a:r>
          </a:p>
          <a:p>
            <a:r>
              <a:rPr lang="ru-RU" b="1" dirty="0" smtClean="0"/>
              <a:t>Руководителями этой работы были проф. </a:t>
            </a:r>
            <a:r>
              <a:rPr lang="ru-RU" b="1" dirty="0" err="1" smtClean="0"/>
              <a:t>В.Ф.Войно-Ясенецкий</a:t>
            </a:r>
            <a:r>
              <a:rPr lang="ru-RU" b="1" dirty="0" smtClean="0"/>
              <a:t> и проф. М.А. </a:t>
            </a:r>
            <a:r>
              <a:rPr lang="ru-RU" b="1" dirty="0" err="1" smtClean="0"/>
              <a:t>Кимбаровский</a:t>
            </a:r>
            <a:r>
              <a:rPr lang="ru-RU" b="1" dirty="0" smtClean="0"/>
              <a:t>.  </a:t>
            </a:r>
          </a:p>
          <a:p>
            <a:pPr>
              <a:buNone/>
            </a:pPr>
            <a:r>
              <a:rPr lang="ru-RU" sz="2800" b="1" i="1" dirty="0" err="1" smtClean="0">
                <a:solidFill>
                  <a:srgbClr val="FFFF00"/>
                </a:solidFill>
              </a:rPr>
              <a:t>В.Ф.Войно-Ясенецкий</a:t>
            </a:r>
            <a:r>
              <a:rPr lang="ru-RU" b="1" i="1" dirty="0" smtClean="0">
                <a:solidFill>
                  <a:srgbClr val="FFFF00"/>
                </a:solidFill>
              </a:rPr>
              <a:t> считал, что </a:t>
            </a:r>
          </a:p>
          <a:p>
            <a:r>
              <a:rPr lang="ru-RU" b="1" i="1" dirty="0" smtClean="0">
                <a:solidFill>
                  <a:srgbClr val="FFFF00"/>
                </a:solidFill>
              </a:rPr>
              <a:t>«надо приветствовать появление этой крупной работы, вносящей немало света в мало изученную область хирургии». </a:t>
            </a:r>
          </a:p>
          <a:p>
            <a:r>
              <a:rPr lang="ru-RU" b="1" dirty="0" smtClean="0"/>
              <a:t>В 1946 она ведущий хирург ЭГ1235,      (госпиталь по долечиванию инвалидов отечественной войны, г. Гомель). </a:t>
            </a:r>
            <a:endParaRPr lang="ru-RU" b="1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7339042" cy="5884256"/>
          </a:xfrm>
          <a:solidFill>
            <a:schemeClr val="accent1">
              <a:alpha val="37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                      ПОСЛЕ ВОЙНЫ</a:t>
            </a:r>
          </a:p>
          <a:p>
            <a:r>
              <a:rPr lang="ru-RU" b="1" i="1" dirty="0" smtClean="0"/>
              <a:t> Работала в  Днепропетровском медицинском институте </a:t>
            </a:r>
          </a:p>
          <a:p>
            <a:r>
              <a:rPr lang="ru-RU" b="1" i="1" dirty="0" smtClean="0"/>
              <a:t>По семейным обстоятельствам (муж </a:t>
            </a:r>
            <a:r>
              <a:rPr lang="ru-RU" b="1" i="1" dirty="0" err="1" smtClean="0"/>
              <a:t>А.Н.Милейковский</a:t>
            </a:r>
            <a:r>
              <a:rPr lang="ru-RU" b="1" i="1" dirty="0" smtClean="0"/>
              <a:t> был направлен МЗ СССР на кафедру анатомии человека ЧГМИ) с 1956 работала в Чите: </a:t>
            </a:r>
          </a:p>
          <a:p>
            <a:pPr lvl="1"/>
            <a:r>
              <a:rPr lang="ru-RU" b="1" i="1" dirty="0" smtClean="0"/>
              <a:t>заведующим  </a:t>
            </a:r>
            <a:r>
              <a:rPr lang="en-US" b="1" i="1" dirty="0" smtClean="0"/>
              <a:t>II</a:t>
            </a:r>
            <a:r>
              <a:rPr lang="ru-RU" b="1" i="1" dirty="0" smtClean="0"/>
              <a:t>- го хирургического отделения областной больницы им. В.И. Ленина, </a:t>
            </a:r>
          </a:p>
          <a:p>
            <a:pPr lvl="1"/>
            <a:r>
              <a:rPr lang="ru-RU" b="1" i="1" dirty="0" smtClean="0"/>
              <a:t>заместителем главного врача по медицинской части этой больницы. </a:t>
            </a:r>
          </a:p>
          <a:p>
            <a:pPr lvl="1"/>
            <a:r>
              <a:rPr lang="ru-RU" b="1" i="1" dirty="0" smtClean="0"/>
              <a:t>Избрана ассистентом кафедры госпитальной хирургии (1957), доцентом по военно-полевой хирургии (1964).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214290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FFC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Левикова А.Х. в коллективе областной больницы  им. В.И.Ленина</a:t>
            </a:r>
            <a:endParaRPr lang="ru-RU" sz="2000" b="1" dirty="0" smtClean="0">
              <a:solidFill>
                <a:srgbClr val="FFC000"/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K:\Левикова АХ\Добрин Прудников Левикова Кохан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" contrast="29000"/>
          </a:blip>
          <a:srcRect t="1219" r="1020" b="3659"/>
          <a:stretch>
            <a:fillRect/>
          </a:stretch>
        </p:blipFill>
        <p:spPr bwMode="auto">
          <a:xfrm>
            <a:off x="500034" y="928670"/>
            <a:ext cx="6929486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28596" y="6029286"/>
            <a:ext cx="7944804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Коханский</a:t>
            </a:r>
            <a:r>
              <a:rPr lang="ru-RU" sz="2000" b="1" dirty="0" smtClean="0">
                <a:solidFill>
                  <a:schemeClr val="bg1"/>
                </a:solidFill>
              </a:rPr>
              <a:t> В.А., </a:t>
            </a:r>
            <a:r>
              <a:rPr lang="ru-RU" sz="2000" b="1" dirty="0" err="1" smtClean="0">
                <a:solidFill>
                  <a:schemeClr val="bg1"/>
                </a:solidFill>
              </a:rPr>
              <a:t>Левикова</a:t>
            </a:r>
            <a:r>
              <a:rPr lang="ru-RU" sz="2000" b="1" dirty="0" smtClean="0">
                <a:solidFill>
                  <a:schemeClr val="bg1"/>
                </a:solidFill>
              </a:rPr>
              <a:t> А.Х., Прудников К.М., Добрин В.Б.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285852" y="3000372"/>
            <a:ext cx="928694" cy="128588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Левикова АХ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35000"/>
          </a:blip>
          <a:srcRect t="2500" r="1753"/>
          <a:stretch>
            <a:fillRect/>
          </a:stretch>
        </p:blipFill>
        <p:spPr bwMode="auto">
          <a:xfrm>
            <a:off x="357158" y="1000108"/>
            <a:ext cx="7643866" cy="55721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643174" y="1071546"/>
            <a:ext cx="1071570" cy="1428760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290"/>
            <a:ext cx="7858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effectLst>
                  <a:glow rad="101600">
                    <a:schemeClr val="accent1">
                      <a:lumMod val="75000"/>
                      <a:alpha val="60000"/>
                    </a:schemeClr>
                  </a:glow>
                </a:effectLst>
              </a:rPr>
              <a:t>Из альбома выпускника ЧГМИ 1964 года</a:t>
            </a:r>
            <a:endParaRPr lang="ru-RU" sz="2800" b="1" dirty="0">
              <a:solidFill>
                <a:srgbClr val="FFC000"/>
              </a:solidFill>
              <a:effectLst>
                <a:glow rad="101600">
                  <a:schemeClr val="accent1">
                    <a:lumMod val="75000"/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209</TotalTime>
  <Words>610</Words>
  <Application>Microsoft Office PowerPoint</Application>
  <PresentationFormat>Экран (4:3)</PresentationFormat>
  <Paragraphs>65</Paragraphs>
  <Slides>17</Slides>
  <Notes>0</Notes>
  <HiddenSlides>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ХИРУРГ ЛЕВИКОВА АННА ХАНАНОВНА - УЧЕНИЦА   В. Ф. ВОЙНО – ЯСЕНЕЦКОГО  (СВТ. ЛУКИ)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ХИРУРГ ЛЕВИКОВА АННА ХАНАНОВНА - УЧЕНИЦА  В. Ф. ВОЙНО – ЯСЕНЕЦКОГО (СВТ. ЛУКИ)</dc:title>
  <dc:creator>Loner-XP</dc:creator>
  <cp:lastModifiedBy>Smecalov</cp:lastModifiedBy>
  <cp:revision>25</cp:revision>
  <dcterms:created xsi:type="dcterms:W3CDTF">2011-04-09T06:06:20Z</dcterms:created>
  <dcterms:modified xsi:type="dcterms:W3CDTF">2011-04-21T03:44:28Z</dcterms:modified>
</cp:coreProperties>
</file>